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98" r:id="rId3"/>
    <p:sldId id="299" r:id="rId4"/>
    <p:sldId id="301" r:id="rId5"/>
    <p:sldId id="300" r:id="rId6"/>
    <p:sldId id="302" r:id="rId7"/>
    <p:sldId id="303" r:id="rId8"/>
    <p:sldId id="270" r:id="rId9"/>
    <p:sldId id="262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AB9"/>
    <a:srgbClr val="B09279"/>
    <a:srgbClr val="6E2319"/>
    <a:srgbClr val="B99D44"/>
    <a:srgbClr val="31403F"/>
    <a:srgbClr val="D4D4B9"/>
    <a:srgbClr val="887356"/>
    <a:srgbClr val="947850"/>
    <a:srgbClr val="866F4D"/>
    <a:srgbClr val="785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92" autoAdjust="0"/>
    <p:restoredTop sz="94660"/>
  </p:normalViewPr>
  <p:slideViewPr>
    <p:cSldViewPr snapToGrid="0" snapToObjects="1">
      <p:cViewPr>
        <p:scale>
          <a:sx n="108" d="100"/>
          <a:sy n="108" d="100"/>
        </p:scale>
        <p:origin x="-176" y="-4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44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7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97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18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4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5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60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37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9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30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0544D-4F7A-5F47-9910-4437387E14AA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2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1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3440" y="4714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23629" y="1478439"/>
            <a:ext cx="682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fefferMediaeval"/>
                <a:cs typeface="PfefferMediaeval"/>
              </a:rPr>
              <a:t>THE ROSARY;  A STUDY IN CATHOLIC </a:t>
            </a:r>
            <a:r>
              <a:rPr lang="en-US" dirty="0" smtClean="0">
                <a:solidFill>
                  <a:schemeClr val="bg1"/>
                </a:solidFill>
                <a:latin typeface="PfefferMediaeval"/>
                <a:cs typeface="PfefferMediaeval"/>
              </a:rPr>
              <a:t>ART</a:t>
            </a:r>
          </a:p>
          <a:p>
            <a:r>
              <a:rPr lang="en-US" dirty="0" smtClean="0">
                <a:solidFill>
                  <a:schemeClr val="bg1"/>
                </a:solidFill>
                <a:latin typeface="PfefferMediaeval"/>
                <a:cs typeface="PfefferMediaeval"/>
              </a:rPr>
              <a:t>Project 2:  Qualitative</a:t>
            </a:r>
            <a:endParaRPr lang="en-US" dirty="0" smtClean="0">
              <a:solidFill>
                <a:schemeClr val="bg1"/>
              </a:solidFill>
              <a:latin typeface="PfefferMediaeval"/>
              <a:cs typeface="PfefferMediaev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2495" y="2485461"/>
            <a:ext cx="682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PfefferMediaeval"/>
                <a:cs typeface="PfefferMediaeval"/>
              </a:rPr>
              <a:t>Douglas Locke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PfefferMediaeval"/>
                <a:cs typeface="PfefferMediaeval"/>
              </a:rPr>
              <a:t>October 8, </a:t>
            </a:r>
            <a:r>
              <a:rPr lang="en-US" dirty="0" smtClean="0">
                <a:solidFill>
                  <a:schemeClr val="bg1"/>
                </a:solidFill>
                <a:latin typeface="PfefferMediaeval"/>
                <a:cs typeface="PfefferMediaeval"/>
              </a:rPr>
              <a:t>2019</a:t>
            </a:r>
            <a:endParaRPr lang="en-US" dirty="0">
              <a:solidFill>
                <a:schemeClr val="bg1"/>
              </a:solidFill>
              <a:latin typeface="PfefferMediaeval"/>
              <a:cs typeface="PfefferMediaeval"/>
            </a:endParaRPr>
          </a:p>
        </p:txBody>
      </p:sp>
    </p:spTree>
    <p:extLst>
      <p:ext uri="{BB962C8B-B14F-4D97-AF65-F5344CB8AC3E}">
        <p14:creationId xmlns:p14="http://schemas.microsoft.com/office/powerpoint/2010/main" val="33008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9191" y="2087581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Concept</a:t>
            </a:r>
            <a:endParaRPr lang="en-US" dirty="0">
              <a:latin typeface="PfefferMediaeval"/>
              <a:cs typeface="PfefferMediaeval"/>
            </a:endParaRPr>
          </a:p>
        </p:txBody>
      </p:sp>
    </p:spTree>
    <p:extLst>
      <p:ext uri="{BB962C8B-B14F-4D97-AF65-F5344CB8AC3E}">
        <p14:creationId xmlns:p14="http://schemas.microsoft.com/office/powerpoint/2010/main" val="377886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Concept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3246" y="632178"/>
            <a:ext cx="6820371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Goals:</a:t>
            </a:r>
          </a:p>
          <a:p>
            <a:endParaRPr lang="en-US" sz="900" dirty="0">
              <a:latin typeface="Perpetua"/>
              <a:cs typeface="Perpetua"/>
            </a:endParaRPr>
          </a:p>
          <a:p>
            <a:r>
              <a:rPr lang="en-US" dirty="0" smtClean="0">
                <a:latin typeface="Perpetua"/>
                <a:cs typeface="Perpetua"/>
              </a:rPr>
              <a:t>Explore color across as represented across ~135 paintings</a:t>
            </a:r>
          </a:p>
          <a:p>
            <a:r>
              <a:rPr lang="en-US" dirty="0" smtClean="0">
                <a:latin typeface="Perpetua"/>
                <a:cs typeface="Perpetua"/>
              </a:rPr>
              <a:t>Paintings are categorized across the rosary mysteries</a:t>
            </a:r>
          </a:p>
          <a:p>
            <a:r>
              <a:rPr lang="en-US" dirty="0" smtClean="0">
                <a:latin typeface="Perpetua"/>
                <a:cs typeface="Perpetua"/>
              </a:rPr>
              <a:t>Paintings are all from 13</a:t>
            </a:r>
            <a:r>
              <a:rPr lang="en-US" baseline="30000" dirty="0" smtClean="0">
                <a:latin typeface="Perpetua"/>
                <a:cs typeface="Perpetua"/>
              </a:rPr>
              <a:t>th</a:t>
            </a:r>
            <a:r>
              <a:rPr lang="en-US" dirty="0" smtClean="0">
                <a:latin typeface="Perpetua"/>
                <a:cs typeface="Perpetua"/>
              </a:rPr>
              <a:t> to 20</a:t>
            </a:r>
            <a:r>
              <a:rPr lang="en-US" baseline="30000" dirty="0" smtClean="0">
                <a:latin typeface="Perpetua"/>
                <a:cs typeface="Perpetua"/>
              </a:rPr>
              <a:t>th</a:t>
            </a:r>
            <a:r>
              <a:rPr lang="en-US" dirty="0" smtClean="0">
                <a:latin typeface="Perpetua"/>
                <a:cs typeface="Perpetua"/>
              </a:rPr>
              <a:t> century art, mostly European.</a:t>
            </a:r>
            <a:endParaRPr lang="en-US" dirty="0" smtClean="0">
              <a:latin typeface="Perpetua"/>
              <a:cs typeface="Perpetua"/>
            </a:endParaRPr>
          </a:p>
          <a:p>
            <a:endParaRPr lang="en-US" dirty="0">
              <a:latin typeface="Perpetua"/>
              <a:cs typeface="Perpetua"/>
            </a:endParaRPr>
          </a:p>
          <a:p>
            <a:r>
              <a:rPr lang="en-US" b="1" dirty="0" smtClean="0">
                <a:latin typeface="Perpetua"/>
                <a:cs typeface="Perpetua"/>
              </a:rPr>
              <a:t>Questions</a:t>
            </a:r>
            <a:r>
              <a:rPr lang="en-US" dirty="0" smtClean="0">
                <a:latin typeface="Perpetua"/>
                <a:cs typeface="Perpetua"/>
              </a:rPr>
              <a:t>:</a:t>
            </a:r>
          </a:p>
          <a:p>
            <a:endParaRPr lang="en-US" sz="900" dirty="0">
              <a:latin typeface="Perpetua"/>
              <a:cs typeface="Perpetua"/>
            </a:endParaRPr>
          </a:p>
          <a:p>
            <a:r>
              <a:rPr lang="en-US" dirty="0" smtClean="0">
                <a:latin typeface="Perpetua"/>
                <a:cs typeface="Perpetua"/>
              </a:rPr>
              <a:t>Does color chang</a:t>
            </a:r>
            <a:r>
              <a:rPr lang="en-US" dirty="0" smtClean="0">
                <a:latin typeface="Perpetua"/>
                <a:cs typeface="Perpetua"/>
              </a:rPr>
              <a:t>e </a:t>
            </a:r>
            <a:r>
              <a:rPr lang="en-US" dirty="0" smtClean="0">
                <a:latin typeface="Perpetua"/>
                <a:cs typeface="Perpetua"/>
              </a:rPr>
              <a:t>across different events?</a:t>
            </a:r>
          </a:p>
          <a:p>
            <a:r>
              <a:rPr lang="en-US" dirty="0" smtClean="0">
                <a:latin typeface="Perpetua"/>
                <a:cs typeface="Perpetua"/>
              </a:rPr>
              <a:t>Do nationalities/artists play a role?  </a:t>
            </a:r>
          </a:p>
          <a:p>
            <a:r>
              <a:rPr lang="en-US" dirty="0" smtClean="0">
                <a:latin typeface="Perpetua"/>
                <a:cs typeface="Perpetua"/>
              </a:rPr>
              <a:t>Where are colors more muted vs. </a:t>
            </a:r>
            <a:r>
              <a:rPr lang="en-US" dirty="0" smtClean="0">
                <a:latin typeface="Perpetua"/>
                <a:cs typeface="Perpetua"/>
              </a:rPr>
              <a:t>vibrant?</a:t>
            </a:r>
            <a:endParaRPr lang="en-US" dirty="0" smtClean="0">
              <a:latin typeface="Perpetua"/>
              <a:cs typeface="Perpetua"/>
            </a:endParaRPr>
          </a:p>
          <a:p>
            <a:endParaRPr lang="en-US" dirty="0">
              <a:latin typeface="Perpetua"/>
              <a:cs typeface="Perpetua"/>
            </a:endParaRPr>
          </a:p>
          <a:p>
            <a:r>
              <a:rPr lang="en-US" b="1" dirty="0">
                <a:latin typeface="Perpetua"/>
                <a:cs typeface="Perpetua"/>
              </a:rPr>
              <a:t>Means:</a:t>
            </a:r>
          </a:p>
          <a:p>
            <a:endParaRPr lang="en-US" sz="900" dirty="0">
              <a:latin typeface="Perpetua"/>
              <a:cs typeface="Perpetua"/>
            </a:endParaRPr>
          </a:p>
          <a:p>
            <a:r>
              <a:rPr lang="en-US" dirty="0">
                <a:latin typeface="Perpetua"/>
                <a:cs typeface="Perpetua"/>
              </a:rPr>
              <a:t>Python to extract relevant artwork, plus some manual reduction.</a:t>
            </a:r>
          </a:p>
          <a:p>
            <a:r>
              <a:rPr lang="en-US" dirty="0" err="1">
                <a:latin typeface="Perpetua"/>
                <a:cs typeface="Perpetua"/>
              </a:rPr>
              <a:t>Vibrant.js</a:t>
            </a:r>
            <a:endParaRPr lang="en-US" dirty="0">
              <a:latin typeface="Perpetua"/>
              <a:cs typeface="Perpetua"/>
            </a:endParaRPr>
          </a:p>
          <a:p>
            <a:endParaRPr lang="en-US" dirty="0" smtClean="0">
              <a:latin typeface="Perpetua"/>
              <a:cs typeface="Perpetua"/>
            </a:endParaRPr>
          </a:p>
          <a:p>
            <a:endParaRPr lang="en-US" dirty="0" smtClean="0">
              <a:latin typeface="Perpetua"/>
              <a:cs typeface="Perpetua"/>
            </a:endParaRPr>
          </a:p>
          <a:p>
            <a:endParaRPr lang="en-US" dirty="0" smtClean="0">
              <a:latin typeface="Perpetua"/>
              <a:cs typeface="Perpetua"/>
            </a:endParaRPr>
          </a:p>
          <a:p>
            <a:endParaRPr lang="en-US" dirty="0">
              <a:latin typeface="Perpetua"/>
              <a:cs typeface="Perpetu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607" y="878537"/>
            <a:ext cx="1663490" cy="24410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04678" y="3453272"/>
            <a:ext cx="1522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Perpetua"/>
                <a:cs typeface="Perpetua"/>
              </a:rPr>
              <a:t>“The Crucifixion”</a:t>
            </a:r>
          </a:p>
          <a:p>
            <a:r>
              <a:rPr lang="en-US" sz="1400" i="1" dirty="0" smtClean="0">
                <a:latin typeface="Perpetua"/>
                <a:cs typeface="Perpetua"/>
              </a:rPr>
              <a:t>Salvador Dali, 1954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20355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Plan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236" y="369332"/>
            <a:ext cx="68203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Data:</a:t>
            </a:r>
            <a:endParaRPr lang="en-US" b="1" dirty="0" smtClean="0">
              <a:latin typeface="Perpetua"/>
              <a:cs typeface="Perpetua"/>
            </a:endParaRPr>
          </a:p>
          <a:p>
            <a:endParaRPr lang="en-US" sz="900" dirty="0">
              <a:latin typeface="Perpetua"/>
              <a:cs typeface="Perpetua"/>
            </a:endParaRPr>
          </a:p>
          <a:p>
            <a:r>
              <a:rPr lang="en-US" dirty="0" smtClean="0">
                <a:latin typeface="Perpetua"/>
                <a:cs typeface="Perpetua"/>
              </a:rPr>
              <a:t>Download ~135 paintings by Object Number</a:t>
            </a:r>
          </a:p>
          <a:p>
            <a:r>
              <a:rPr lang="en-US" dirty="0" smtClean="0">
                <a:latin typeface="Perpetua"/>
                <a:cs typeface="Perpetua"/>
              </a:rPr>
              <a:t>Tag</a:t>
            </a:r>
            <a:r>
              <a:rPr lang="en-US" dirty="0">
                <a:latin typeface="Perpetua"/>
                <a:cs typeface="Perpetua"/>
              </a:rPr>
              <a:t> </a:t>
            </a:r>
            <a:r>
              <a:rPr lang="en-US" dirty="0" smtClean="0">
                <a:latin typeface="Perpetua"/>
                <a:cs typeface="Perpetua"/>
              </a:rPr>
              <a:t>each painting with </a:t>
            </a:r>
            <a:r>
              <a:rPr lang="en-US" dirty="0" err="1" smtClean="0">
                <a:latin typeface="Perpetua"/>
                <a:cs typeface="Perpetua"/>
              </a:rPr>
              <a:t>Vibrant.js</a:t>
            </a:r>
            <a:r>
              <a:rPr lang="en-US" dirty="0" smtClean="0">
                <a:latin typeface="Perpetua"/>
                <a:cs typeface="Perpetua"/>
              </a:rPr>
              <a:t> results like this:</a:t>
            </a:r>
          </a:p>
          <a:p>
            <a:endParaRPr lang="en-US" dirty="0">
              <a:latin typeface="Perpetua"/>
              <a:cs typeface="Perpetua"/>
            </a:endParaRPr>
          </a:p>
          <a:p>
            <a:r>
              <a:rPr lang="en-US" b="1" dirty="0">
                <a:latin typeface="Perpetua"/>
                <a:cs typeface="Perpetua"/>
              </a:rPr>
              <a:t>Means:</a:t>
            </a:r>
          </a:p>
          <a:p>
            <a:endParaRPr lang="en-US" sz="900" dirty="0">
              <a:latin typeface="Perpetua"/>
              <a:cs typeface="Perpetua"/>
            </a:endParaRPr>
          </a:p>
          <a:p>
            <a:endParaRPr lang="en-US" dirty="0" smtClean="0">
              <a:latin typeface="Perpetua"/>
              <a:cs typeface="Perpetua"/>
            </a:endParaRPr>
          </a:p>
          <a:p>
            <a:endParaRPr lang="en-US" dirty="0">
              <a:latin typeface="Perpetua"/>
              <a:cs typeface="Perpetua"/>
            </a:endParaRPr>
          </a:p>
          <a:p>
            <a:endParaRPr lang="en-US" dirty="0" smtClean="0">
              <a:latin typeface="Perpetua"/>
              <a:cs typeface="Perpetua"/>
            </a:endParaRPr>
          </a:p>
          <a:p>
            <a:endParaRPr lang="en-US" dirty="0" smtClean="0">
              <a:latin typeface="Perpetua"/>
              <a:cs typeface="Perpetua"/>
            </a:endParaRPr>
          </a:p>
          <a:p>
            <a:endParaRPr lang="en-US" dirty="0" smtClean="0">
              <a:latin typeface="Perpetua"/>
              <a:cs typeface="Perpetua"/>
            </a:endParaRPr>
          </a:p>
          <a:p>
            <a:endParaRPr lang="en-US" dirty="0">
              <a:latin typeface="Perpetua"/>
              <a:cs typeface="Perpetu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8867"/>
            <a:ext cx="9144000" cy="68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5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1" y="473364"/>
            <a:ext cx="9144000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3182" y="4127837"/>
            <a:ext cx="46777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Perpetua"/>
                <a:cs typeface="Perpetua"/>
              </a:rPr>
              <a:t>Where multiple paintings exist:</a:t>
            </a:r>
          </a:p>
          <a:p>
            <a:r>
              <a:rPr lang="en-US" sz="1400" dirty="0" smtClean="0">
                <a:latin typeface="Perpetua"/>
                <a:cs typeface="Perpetua"/>
              </a:rPr>
              <a:t>“Round” hue values, find a “mode”, choose the mode (most frequent).</a:t>
            </a:r>
          </a:p>
          <a:p>
            <a:r>
              <a:rPr lang="en-US" sz="1400" dirty="0">
                <a:latin typeface="Perpetua"/>
                <a:cs typeface="Perpetua"/>
              </a:rPr>
              <a:t>Colors here are placeholders, not actual.</a:t>
            </a:r>
          </a:p>
          <a:p>
            <a:endParaRPr lang="en-US" dirty="0">
              <a:latin typeface="Perpetua"/>
              <a:cs typeface="Perpetu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Draft 1</a:t>
            </a:r>
            <a:endParaRPr lang="en-US" dirty="0">
              <a:latin typeface="PfefferMediaeval"/>
              <a:cs typeface="PfefferMediaeval"/>
            </a:endParaRPr>
          </a:p>
        </p:txBody>
      </p:sp>
    </p:spTree>
    <p:extLst>
      <p:ext uri="{BB962C8B-B14F-4D97-AF65-F5344CB8AC3E}">
        <p14:creationId xmlns:p14="http://schemas.microsoft.com/office/powerpoint/2010/main" val="3988106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Process 2:  </a:t>
            </a:r>
            <a:r>
              <a:rPr lang="en-US" dirty="0" smtClean="0">
                <a:latin typeface="PfefferMediaeval"/>
                <a:cs typeface="PfefferMediaeval"/>
              </a:rPr>
              <a:t>Character Focus, The Annunciation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236" y="369332"/>
            <a:ext cx="6820371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>
              <a:latin typeface="Perpetua"/>
              <a:cs typeface="Perpetua"/>
            </a:endParaRPr>
          </a:p>
          <a:p>
            <a:endParaRPr lang="en-US" dirty="0" smtClean="0">
              <a:latin typeface="Perpetua"/>
              <a:cs typeface="Perpetua"/>
            </a:endParaRPr>
          </a:p>
          <a:p>
            <a:endParaRPr lang="en-US" dirty="0">
              <a:latin typeface="Perpetua"/>
              <a:cs typeface="Perpetua"/>
            </a:endParaRPr>
          </a:p>
          <a:p>
            <a:endParaRPr lang="en-US" dirty="0" smtClean="0">
              <a:latin typeface="Perpetua"/>
              <a:cs typeface="Perpetua"/>
            </a:endParaRPr>
          </a:p>
          <a:p>
            <a:endParaRPr lang="en-US" dirty="0" smtClean="0">
              <a:latin typeface="Perpetua"/>
              <a:cs typeface="Perpetua"/>
            </a:endParaRPr>
          </a:p>
          <a:p>
            <a:endParaRPr lang="en-US" dirty="0" smtClean="0">
              <a:latin typeface="Perpetua"/>
              <a:cs typeface="Perpetua"/>
            </a:endParaRPr>
          </a:p>
          <a:p>
            <a:endParaRPr lang="en-US" dirty="0">
              <a:latin typeface="Perpetua"/>
              <a:cs typeface="Perpetu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5185" y="2582030"/>
            <a:ext cx="1522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Perpetua"/>
                <a:cs typeface="Perpetua"/>
              </a:rPr>
              <a:t>“The Annunciation”</a:t>
            </a:r>
          </a:p>
          <a:p>
            <a:r>
              <a:rPr lang="en-US" sz="1400" i="1" dirty="0" smtClean="0">
                <a:latin typeface="Perpetua"/>
                <a:cs typeface="Perpetua"/>
              </a:rPr>
              <a:t>Peter Candid, 1585</a:t>
            </a:r>
            <a:endParaRPr lang="en-US" sz="14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4" y="574629"/>
            <a:ext cx="1504613" cy="2007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419" y="574629"/>
            <a:ext cx="1355949" cy="19800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98419" y="2586437"/>
            <a:ext cx="2404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Perpetua"/>
                <a:cs typeface="Perpetua"/>
              </a:rPr>
              <a:t>“The Virgin  Annunciate”</a:t>
            </a:r>
          </a:p>
          <a:p>
            <a:r>
              <a:rPr lang="en-US" sz="1400" i="1" dirty="0" smtClean="0">
                <a:latin typeface="Perpetua"/>
                <a:cs typeface="Perpetua"/>
              </a:rPr>
              <a:t>Gerard David, 1510</a:t>
            </a:r>
            <a:endParaRPr lang="en-US" sz="1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932" y="574629"/>
            <a:ext cx="1265706" cy="19223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055932" y="2595251"/>
            <a:ext cx="2404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Perpetua"/>
                <a:cs typeface="Perpetua"/>
              </a:rPr>
              <a:t>“The Annunciation”</a:t>
            </a:r>
          </a:p>
          <a:p>
            <a:r>
              <a:rPr lang="en-US" sz="1400" i="1" dirty="0" smtClean="0">
                <a:latin typeface="Perpetua"/>
                <a:cs typeface="Perpetua"/>
              </a:rPr>
              <a:t>German Painter, 1440</a:t>
            </a:r>
            <a:endParaRPr lang="en-US" sz="14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354" y="557001"/>
            <a:ext cx="1300253" cy="189905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33354" y="2595251"/>
            <a:ext cx="2404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Perpetua"/>
                <a:cs typeface="Perpetua"/>
              </a:rPr>
              <a:t>“The Annunciation”</a:t>
            </a:r>
          </a:p>
          <a:p>
            <a:r>
              <a:rPr lang="en-US" sz="1400" i="1" dirty="0" smtClean="0">
                <a:latin typeface="Perpetua"/>
                <a:cs typeface="Perpetua"/>
              </a:rPr>
              <a:t>French Painter, 1450</a:t>
            </a:r>
            <a:endParaRPr lang="en-US" sz="14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8985" y="1311900"/>
            <a:ext cx="1917718" cy="114415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242689" y="2595251"/>
            <a:ext cx="2404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Perpetua"/>
                <a:cs typeface="Perpetua"/>
              </a:rPr>
              <a:t>“The Annunciation”</a:t>
            </a:r>
          </a:p>
          <a:p>
            <a:r>
              <a:rPr lang="en-US" sz="1400" i="1" dirty="0" smtClean="0">
                <a:latin typeface="Perpetua"/>
                <a:cs typeface="Perpetua"/>
              </a:rPr>
              <a:t>Botticelli, 1492</a:t>
            </a:r>
            <a:endParaRPr lang="en-US" sz="1400" i="1" dirty="0"/>
          </a:p>
        </p:txBody>
      </p:sp>
      <p:sp>
        <p:nvSpPr>
          <p:cNvPr id="13" name="Rectangle 12"/>
          <p:cNvSpPr/>
          <p:nvPr/>
        </p:nvSpPr>
        <p:spPr>
          <a:xfrm>
            <a:off x="1227268" y="3348182"/>
            <a:ext cx="242455" cy="277091"/>
          </a:xfrm>
          <a:prstGeom prst="rect">
            <a:avLst/>
          </a:prstGeom>
          <a:solidFill>
            <a:srgbClr val="7855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5185" y="3302123"/>
            <a:ext cx="598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Perpetua"/>
                <a:cs typeface="Perpetua"/>
              </a:rPr>
              <a:t>Mary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0" y="3671455"/>
            <a:ext cx="1227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Perpetua"/>
                <a:cs typeface="Perpetua"/>
              </a:rPr>
              <a:t>Angel Gabriel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218046" y="3763696"/>
            <a:ext cx="242455" cy="277091"/>
          </a:xfrm>
          <a:prstGeom prst="rect">
            <a:avLst/>
          </a:prstGeom>
          <a:solidFill>
            <a:srgbClr val="8873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/>
              <a:t/>
            </a:r>
          </a:p>
        </p:txBody>
      </p:sp>
      <p:sp>
        <p:nvSpPr>
          <p:cNvPr id="20" name="Rectangle 19"/>
          <p:cNvSpPr/>
          <p:nvPr/>
        </p:nvSpPr>
        <p:spPr>
          <a:xfrm>
            <a:off x="3007577" y="3348182"/>
            <a:ext cx="242455" cy="277091"/>
          </a:xfrm>
          <a:prstGeom prst="rect">
            <a:avLst/>
          </a:prstGeom>
          <a:solidFill>
            <a:srgbClr val="DDDA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007577" y="3763696"/>
            <a:ext cx="242455" cy="277091"/>
          </a:xfrm>
          <a:prstGeom prst="rect">
            <a:avLst/>
          </a:prstGeom>
          <a:solidFill>
            <a:srgbClr val="D4D4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560454" y="3348182"/>
            <a:ext cx="242455" cy="277091"/>
          </a:xfrm>
          <a:prstGeom prst="rect">
            <a:avLst/>
          </a:prstGeom>
          <a:solidFill>
            <a:srgbClr val="3140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560454" y="3763696"/>
            <a:ext cx="242455" cy="277091"/>
          </a:xfrm>
          <a:prstGeom prst="rect">
            <a:avLst/>
          </a:prstGeom>
          <a:solidFill>
            <a:srgbClr val="B092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177544" y="3348182"/>
            <a:ext cx="242455" cy="277091"/>
          </a:xfrm>
          <a:prstGeom prst="rect">
            <a:avLst/>
          </a:prstGeom>
          <a:solidFill>
            <a:srgbClr val="B99D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95389" y="3348182"/>
            <a:ext cx="242455" cy="277091"/>
          </a:xfrm>
          <a:prstGeom prst="rect">
            <a:avLst/>
          </a:prstGeom>
          <a:solidFill>
            <a:srgbClr val="7855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795389" y="3763696"/>
            <a:ext cx="242455" cy="277091"/>
          </a:xfrm>
          <a:prstGeom prst="rect">
            <a:avLst/>
          </a:prstGeom>
          <a:solidFill>
            <a:srgbClr val="6E23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4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88583" y="222558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PfefferMediaeval"/>
                <a:cs typeface="PfefferMediaeval"/>
              </a:rPr>
              <a:t>The Annunciation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65002" y="222558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PfefferMediaeval"/>
                <a:cs typeface="PfefferMediaeval"/>
              </a:rPr>
              <a:t>The </a:t>
            </a:r>
            <a:r>
              <a:rPr lang="en-US" dirty="0" smtClean="0">
                <a:latin typeface="PfefferMediaeval"/>
                <a:cs typeface="PfefferMediaeval"/>
              </a:rPr>
              <a:t>Nativity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44385" y="1016000"/>
            <a:ext cx="242455" cy="277091"/>
          </a:xfrm>
          <a:prstGeom prst="rect">
            <a:avLst/>
          </a:prstGeom>
          <a:solidFill>
            <a:srgbClr val="7855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98833" y="1016000"/>
            <a:ext cx="242455" cy="277091"/>
          </a:xfrm>
          <a:prstGeom prst="rect">
            <a:avLst/>
          </a:prstGeom>
          <a:solidFill>
            <a:srgbClr val="DDDA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177" y="1016000"/>
            <a:ext cx="242455" cy="277091"/>
          </a:xfrm>
          <a:prstGeom prst="rect">
            <a:avLst/>
          </a:prstGeom>
          <a:solidFill>
            <a:srgbClr val="3140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32714" y="1016000"/>
            <a:ext cx="242455" cy="277091"/>
          </a:xfrm>
          <a:prstGeom prst="rect">
            <a:avLst/>
          </a:prstGeom>
          <a:solidFill>
            <a:srgbClr val="B99D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9017" y="1016000"/>
            <a:ext cx="242455" cy="277091"/>
          </a:xfrm>
          <a:prstGeom prst="rect">
            <a:avLst/>
          </a:prstGeom>
          <a:solidFill>
            <a:srgbClr val="7855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6520" y="98148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Mary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9207" y="1503218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Angel Gabriel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35010" y="1016000"/>
            <a:ext cx="242455" cy="277091"/>
          </a:xfrm>
          <a:prstGeom prst="rect">
            <a:avLst/>
          </a:prstGeom>
          <a:solidFill>
            <a:srgbClr val="3140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85002" y="1016000"/>
            <a:ext cx="242455" cy="277091"/>
          </a:xfrm>
          <a:prstGeom prst="rect">
            <a:avLst/>
          </a:prstGeom>
          <a:solidFill>
            <a:srgbClr val="B99D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32850" y="1016000"/>
            <a:ext cx="242455" cy="277091"/>
          </a:xfrm>
          <a:prstGeom prst="rect">
            <a:avLst/>
          </a:prstGeom>
          <a:solidFill>
            <a:srgbClr val="7855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79885" y="1016000"/>
            <a:ext cx="242455" cy="277091"/>
          </a:xfrm>
          <a:prstGeom prst="rect">
            <a:avLst/>
          </a:prstGeom>
          <a:solidFill>
            <a:srgbClr val="3140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852967" y="1016000"/>
            <a:ext cx="242455" cy="277091"/>
          </a:xfrm>
          <a:prstGeom prst="rect">
            <a:avLst/>
          </a:prstGeom>
          <a:solidFill>
            <a:srgbClr val="B99D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00815" y="1016000"/>
            <a:ext cx="242455" cy="277091"/>
          </a:xfrm>
          <a:prstGeom prst="rect">
            <a:avLst/>
          </a:prstGeom>
          <a:solidFill>
            <a:srgbClr val="7855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44385" y="1503218"/>
            <a:ext cx="242455" cy="277091"/>
          </a:xfrm>
          <a:prstGeom prst="rect">
            <a:avLst/>
          </a:prstGeom>
          <a:solidFill>
            <a:srgbClr val="8873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/>
              <a:t/>
            </a:r>
          </a:p>
        </p:txBody>
      </p:sp>
      <p:sp>
        <p:nvSpPr>
          <p:cNvPr id="21" name="Rectangle 20"/>
          <p:cNvSpPr/>
          <p:nvPr/>
        </p:nvSpPr>
        <p:spPr>
          <a:xfrm>
            <a:off x="2006812" y="1503218"/>
            <a:ext cx="242455" cy="277091"/>
          </a:xfrm>
          <a:prstGeom prst="rect">
            <a:avLst/>
          </a:prstGeom>
          <a:solidFill>
            <a:srgbClr val="D4D4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382722" y="1491673"/>
            <a:ext cx="242455" cy="277091"/>
          </a:xfrm>
          <a:prstGeom prst="rect">
            <a:avLst/>
          </a:prstGeom>
          <a:solidFill>
            <a:srgbClr val="B092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075515" y="1503218"/>
            <a:ext cx="242455" cy="277091"/>
          </a:xfrm>
          <a:prstGeom prst="rect">
            <a:avLst/>
          </a:prstGeom>
          <a:solidFill>
            <a:srgbClr val="6E23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6520" y="2084983"/>
            <a:ext cx="780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Joseph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36742" y="2084983"/>
            <a:ext cx="242455" cy="277091"/>
          </a:xfrm>
          <a:prstGeom prst="rect">
            <a:avLst/>
          </a:prstGeom>
          <a:solidFill>
            <a:srgbClr val="B99D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24213" y="2084983"/>
            <a:ext cx="242455" cy="277091"/>
          </a:xfrm>
          <a:prstGeom prst="rect">
            <a:avLst/>
          </a:prstGeom>
          <a:solidFill>
            <a:srgbClr val="B99D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239363" y="222558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PfefferMediaeval"/>
                <a:cs typeface="PfefferMediaeval"/>
              </a:rPr>
              <a:t>The </a:t>
            </a:r>
            <a:r>
              <a:rPr lang="en-US" dirty="0" smtClean="0">
                <a:latin typeface="PfefferMediaeval"/>
                <a:cs typeface="PfefferMediaeval"/>
              </a:rPr>
              <a:t>Crucifixion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4992" y="263624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Jesus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10202" y="2636245"/>
            <a:ext cx="242455" cy="277091"/>
          </a:xfrm>
          <a:prstGeom prst="rect">
            <a:avLst/>
          </a:prstGeom>
          <a:solidFill>
            <a:srgbClr val="D4D4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040679" y="2636245"/>
            <a:ext cx="242455" cy="277091"/>
          </a:xfrm>
          <a:prstGeom prst="rect">
            <a:avLst/>
          </a:prstGeom>
          <a:solidFill>
            <a:srgbClr val="D4D4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373215" y="2636245"/>
            <a:ext cx="242455" cy="277091"/>
          </a:xfrm>
          <a:prstGeom prst="rect">
            <a:avLst/>
          </a:prstGeom>
          <a:solidFill>
            <a:srgbClr val="8873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/>
              <a:t/>
            </a:r>
          </a:p>
        </p:txBody>
      </p:sp>
      <p:sp>
        <p:nvSpPr>
          <p:cNvPr id="34" name="Rectangle 33"/>
          <p:cNvSpPr/>
          <p:nvPr/>
        </p:nvSpPr>
        <p:spPr>
          <a:xfrm>
            <a:off x="7726430" y="981486"/>
            <a:ext cx="242455" cy="277091"/>
          </a:xfrm>
          <a:prstGeom prst="rect">
            <a:avLst/>
          </a:prstGeom>
          <a:solidFill>
            <a:srgbClr val="8873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/>
              <a:t/>
            </a:r>
          </a:p>
        </p:txBody>
      </p:sp>
      <p:sp>
        <p:nvSpPr>
          <p:cNvPr id="36" name="Rectangle 35"/>
          <p:cNvSpPr/>
          <p:nvPr/>
        </p:nvSpPr>
        <p:spPr>
          <a:xfrm>
            <a:off x="8040679" y="981486"/>
            <a:ext cx="242455" cy="277091"/>
          </a:xfrm>
          <a:prstGeom prst="rect">
            <a:avLst/>
          </a:prstGeom>
          <a:solidFill>
            <a:srgbClr val="3140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373215" y="985367"/>
            <a:ext cx="242455" cy="277091"/>
          </a:xfrm>
          <a:prstGeom prst="rect">
            <a:avLst/>
          </a:prstGeom>
          <a:solidFill>
            <a:srgbClr val="D4D4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479885" y="2084983"/>
            <a:ext cx="242455" cy="277091"/>
          </a:xfrm>
          <a:prstGeom prst="rect">
            <a:avLst/>
          </a:prstGeom>
          <a:solidFill>
            <a:srgbClr val="D4D4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843568" y="2084983"/>
            <a:ext cx="242455" cy="277091"/>
          </a:xfrm>
          <a:prstGeom prst="rect">
            <a:avLst/>
          </a:prstGeom>
          <a:solidFill>
            <a:srgbClr val="D4D4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endCxn id="20" idx="0"/>
          </p:cNvCxnSpPr>
          <p:nvPr/>
        </p:nvCxnSpPr>
        <p:spPr>
          <a:xfrm>
            <a:off x="1764199" y="1272186"/>
            <a:ext cx="1414" cy="23103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112872" y="1293091"/>
            <a:ext cx="1414" cy="23103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496182" y="1283731"/>
            <a:ext cx="1414" cy="23103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202763" y="1262581"/>
            <a:ext cx="1414" cy="23103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4" idx="2"/>
            <a:endCxn id="25" idx="0"/>
          </p:cNvCxnSpPr>
          <p:nvPr/>
        </p:nvCxnSpPr>
        <p:spPr>
          <a:xfrm>
            <a:off x="4556238" y="1293091"/>
            <a:ext cx="1732" cy="79189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785002" y="2082305"/>
            <a:ext cx="242455" cy="277091"/>
          </a:xfrm>
          <a:prstGeom prst="rect">
            <a:avLst/>
          </a:prstGeom>
          <a:solidFill>
            <a:srgbClr val="D4D4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4903644" y="1277289"/>
            <a:ext cx="1732" cy="79189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46049" y="1290413"/>
            <a:ext cx="1732" cy="79189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573454" y="1293091"/>
            <a:ext cx="1732" cy="79189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965860" y="1293091"/>
            <a:ext cx="1732" cy="79189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845925" y="1258577"/>
            <a:ext cx="1732" cy="137766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148329" y="1258577"/>
            <a:ext cx="1732" cy="137766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8480734" y="1258577"/>
            <a:ext cx="1732" cy="137766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789240" y="3173417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John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479885" y="2633567"/>
            <a:ext cx="242455" cy="277091"/>
          </a:xfrm>
          <a:prstGeom prst="rect">
            <a:avLst/>
          </a:prstGeom>
          <a:solidFill>
            <a:srgbClr val="D4D4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852967" y="2633567"/>
            <a:ext cx="242455" cy="277091"/>
          </a:xfrm>
          <a:prstGeom prst="rect">
            <a:avLst/>
          </a:prstGeom>
          <a:solidFill>
            <a:srgbClr val="D4D4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785002" y="2633567"/>
            <a:ext cx="242455" cy="277091"/>
          </a:xfrm>
          <a:prstGeom prst="rect">
            <a:avLst/>
          </a:prstGeom>
          <a:solidFill>
            <a:srgbClr val="D4D4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5132850" y="2636245"/>
            <a:ext cx="242455" cy="277091"/>
          </a:xfrm>
          <a:prstGeom prst="rect">
            <a:avLst/>
          </a:prstGeom>
          <a:solidFill>
            <a:srgbClr val="8873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/>
              <a:t/>
            </a:r>
          </a:p>
        </p:txBody>
      </p:sp>
      <p:sp>
        <p:nvSpPr>
          <p:cNvPr id="68" name="Rectangle 67"/>
          <p:cNvSpPr/>
          <p:nvPr/>
        </p:nvSpPr>
        <p:spPr>
          <a:xfrm>
            <a:off x="4439080" y="2633567"/>
            <a:ext cx="242455" cy="277091"/>
          </a:xfrm>
          <a:prstGeom prst="rect">
            <a:avLst/>
          </a:prstGeom>
          <a:solidFill>
            <a:srgbClr val="8873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/>
              <a:t/>
            </a:r>
          </a:p>
        </p:txBody>
      </p:sp>
      <p:cxnSp>
        <p:nvCxnSpPr>
          <p:cNvPr id="69" name="Straight Connector 68"/>
          <p:cNvCxnSpPr>
            <a:endCxn id="68" idx="0"/>
          </p:cNvCxnSpPr>
          <p:nvPr/>
        </p:nvCxnSpPr>
        <p:spPr>
          <a:xfrm>
            <a:off x="4557970" y="2364570"/>
            <a:ext cx="2338" cy="26899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49" idx="2"/>
            <a:endCxn id="66" idx="0"/>
          </p:cNvCxnSpPr>
          <p:nvPr/>
        </p:nvCxnSpPr>
        <p:spPr>
          <a:xfrm>
            <a:off x="4906230" y="2359396"/>
            <a:ext cx="0" cy="27417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27" idx="2"/>
            <a:endCxn id="67" idx="0"/>
          </p:cNvCxnSpPr>
          <p:nvPr/>
        </p:nvCxnSpPr>
        <p:spPr>
          <a:xfrm>
            <a:off x="5245441" y="2362074"/>
            <a:ext cx="8637" cy="27417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38" idx="2"/>
            <a:endCxn id="64" idx="0"/>
          </p:cNvCxnSpPr>
          <p:nvPr/>
        </p:nvCxnSpPr>
        <p:spPr>
          <a:xfrm>
            <a:off x="5601113" y="2362074"/>
            <a:ext cx="0" cy="27149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39" idx="2"/>
          </p:cNvCxnSpPr>
          <p:nvPr/>
        </p:nvCxnSpPr>
        <p:spPr>
          <a:xfrm>
            <a:off x="5964796" y="2362074"/>
            <a:ext cx="1064" cy="27149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7726430" y="3165324"/>
            <a:ext cx="242455" cy="277091"/>
          </a:xfrm>
          <a:prstGeom prst="rect">
            <a:avLst/>
          </a:prstGeom>
          <a:solidFill>
            <a:srgbClr val="D4D4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069078" y="3165324"/>
            <a:ext cx="242455" cy="277091"/>
          </a:xfrm>
          <a:prstGeom prst="rect">
            <a:avLst/>
          </a:prstGeom>
          <a:solidFill>
            <a:srgbClr val="D4D4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8404902" y="3158412"/>
            <a:ext cx="242455" cy="277091"/>
          </a:xfrm>
          <a:prstGeom prst="rect">
            <a:avLst/>
          </a:prstGeom>
          <a:solidFill>
            <a:srgbClr val="8873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/>
              <a:t/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7851979" y="2913336"/>
            <a:ext cx="1064" cy="27149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8152639" y="2901924"/>
            <a:ext cx="1064" cy="27149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482466" y="2918577"/>
            <a:ext cx="1064" cy="27149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261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177" y="195778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Perpetua</a:t>
            </a:r>
            <a:endParaRPr lang="en-US" dirty="0">
              <a:latin typeface="Perpetua"/>
              <a:cs typeface="Perpetu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403" y="1587058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PfefferMediaeval"/>
                <a:cs typeface="PfefferMediaeval"/>
              </a:rPr>
              <a:t>Pffeffer</a:t>
            </a:r>
            <a:r>
              <a:rPr lang="en-US" dirty="0" smtClean="0">
                <a:latin typeface="PfefferMediaeval"/>
                <a:cs typeface="PfefferMediaeval"/>
              </a:rPr>
              <a:t> Mediaeval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4667" y="1588455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THE ROSARY;  A STUDY IN CATHOLIC ART 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7441" y="1940988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THE ROSARY;  A STUDY IN CATHOLIC ART </a:t>
            </a:r>
            <a:endParaRPr lang="en-US" dirty="0">
              <a:latin typeface="Perpetua"/>
              <a:cs typeface="Perpetu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Typeface</a:t>
            </a:r>
            <a:endParaRPr lang="en-US" dirty="0">
              <a:latin typeface="PfefferMediaeval"/>
              <a:cs typeface="PfefferMediaeval"/>
            </a:endParaRPr>
          </a:p>
        </p:txBody>
      </p:sp>
    </p:spTree>
    <p:extLst>
      <p:ext uri="{BB962C8B-B14F-4D97-AF65-F5344CB8AC3E}">
        <p14:creationId xmlns:p14="http://schemas.microsoft.com/office/powerpoint/2010/main" val="2638000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72060" y="229875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End</a:t>
            </a:r>
            <a:endParaRPr lang="en-US" dirty="0">
              <a:latin typeface="PfefferMediaeval"/>
              <a:cs typeface="PfefferMediaeval"/>
            </a:endParaRPr>
          </a:p>
        </p:txBody>
      </p:sp>
    </p:spTree>
    <p:extLst>
      <p:ext uri="{BB962C8B-B14F-4D97-AF65-F5344CB8AC3E}">
        <p14:creationId xmlns:p14="http://schemas.microsoft.com/office/powerpoint/2010/main" val="3427099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20873</TotalTime>
  <Words>246</Words>
  <Application>Microsoft Macintosh PowerPoint</Application>
  <PresentationFormat>On-screen Show (16:9)</PresentationFormat>
  <Paragraphs>88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Douglas Locke</dc:creator>
  <cp:lastModifiedBy>Douglas Locke</cp:lastModifiedBy>
  <cp:revision>45</cp:revision>
  <dcterms:created xsi:type="dcterms:W3CDTF">2019-09-10T02:30:31Z</dcterms:created>
  <dcterms:modified xsi:type="dcterms:W3CDTF">2019-10-08T13:03:54Z</dcterms:modified>
</cp:coreProperties>
</file>